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256" r:id="rId5"/>
    <p:sldId id="266" r:id="rId6"/>
    <p:sldId id="269" r:id="rId7"/>
    <p:sldId id="276" r:id="rId8"/>
    <p:sldId id="279" r:id="rId9"/>
    <p:sldId id="275" r:id="rId10"/>
    <p:sldId id="270" r:id="rId11"/>
    <p:sldId id="274" r:id="rId12"/>
    <p:sldId id="277" r:id="rId13"/>
    <p:sldId id="281" r:id="rId14"/>
    <p:sldId id="278" r:id="rId15"/>
    <p:sldId id="282" r:id="rId16"/>
    <p:sldId id="273" r:id="rId17"/>
    <p:sldId id="272" r:id="rId18"/>
    <p:sldId id="283" r:id="rId19"/>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2" autoAdjust="0"/>
    <p:restoredTop sz="86462"/>
  </p:normalViewPr>
  <p:slideViewPr>
    <p:cSldViewPr snapToGrid="0" showGuides="1">
      <p:cViewPr>
        <p:scale>
          <a:sx n="100" d="100"/>
          <a:sy n="100" d="100"/>
        </p:scale>
        <p:origin x="184" y="-32"/>
      </p:cViewPr>
      <p:guideLst>
        <p:guide orient="horz" pos="2160"/>
        <p:guide pos="3840"/>
      </p:guideLst>
    </p:cSldViewPr>
  </p:slideViewPr>
  <p:outlineViewPr>
    <p:cViewPr>
      <p:scale>
        <a:sx n="33" d="100"/>
        <a:sy n="33" d="100"/>
      </p:scale>
      <p:origin x="0" y="-1548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3DEC388-69C3-41CE-836D-8CADE66F758F}" type="datetime1">
              <a:rPr lang="fr-FR" smtClean="0"/>
              <a:pPr algn="r" rtl="0"/>
              <a:t>13/03/2019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E31375A4-56A4-47D6-9801-1991572033F7}" type="slidenum">
              <a:rPr lang="fr-FR"/>
              <a:pPr algn="r"/>
              <a:t>‹#›</a:t>
            </a:fld>
            <a:endParaRPr lang="fr-F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CF334A0-7817-44BF-BE74-0C1D60A40209}" type="datetime1">
              <a:rPr lang="fr-FR" smtClean="0"/>
              <a:pPr/>
              <a:t>13/03/2019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31375A4-56A4-47D6-9801-1991572033F7}" type="slidenum">
              <a:rPr lang="fr-FR"/>
              <a:pPr/>
              <a:t>1</a:t>
            </a:fld>
            <a:endParaRPr lang="fr-FR" dirty="0"/>
          </a:p>
        </p:txBody>
      </p:sp>
    </p:spTree>
    <p:extLst>
      <p:ext uri="{BB962C8B-B14F-4D97-AF65-F5344CB8AC3E}">
        <p14:creationId xmlns:p14="http://schemas.microsoft.com/office/powerpoint/2010/main" val="358506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fr-FR" noProof="0" smtClean="0"/>
              <a:t>Cliquez et modifiez le titre</a:t>
            </a:r>
            <a:endParaRPr lang="fr-FR" noProof="0" dirty="0"/>
          </a:p>
        </p:txBody>
      </p:sp>
      <p:sp>
        <p:nvSpPr>
          <p:cNvPr id="3" name="Sous-titre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smtClean="0"/>
              <a:t>Cliquez pour modifier le style des sous-titres du masque</a:t>
            </a:r>
            <a:endParaRPr lang="fr-FR" noProof="0" dirty="0"/>
          </a:p>
        </p:txBody>
      </p:sp>
      <p:sp>
        <p:nvSpPr>
          <p:cNvPr id="4" name="Espace réservé de la date 3"/>
          <p:cNvSpPr>
            <a:spLocks noGrp="1"/>
          </p:cNvSpPr>
          <p:nvPr>
            <p:ph type="dt" sz="half" idx="10"/>
          </p:nvPr>
        </p:nvSpPr>
        <p:spPr/>
        <p:txBody>
          <a:bodyPr rtlCol="0"/>
          <a:lstStyle>
            <a:lvl1pPr>
              <a:defRPr/>
            </a:lvl1pPr>
          </a:lstStyle>
          <a:p>
            <a:fld id="{2A93682C-1666-439C-B1F6-2324BA8BDEE9}" type="datetime1">
              <a:rPr lang="fr-FR" smtClean="0"/>
              <a:pPr/>
              <a:t>13/03/2019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pic>
        <p:nvPicPr>
          <p:cNvPr id="11" name="Imag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smtClean="0"/>
              <a:t>Cliquez et modifiez le titre</a:t>
            </a:r>
            <a:endParaRPr lang="fr-FR" noProof="0" dirty="0"/>
          </a:p>
        </p:txBody>
      </p:sp>
      <p:sp>
        <p:nvSpPr>
          <p:cNvPr id="3" name="Espace réservé d’imag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smtClean="0"/>
              <a:t>Faire glisser l'image vers l'espace réservé ou cliquer sur l'icône pour l'ajouter</a:t>
            </a:r>
            <a:endParaRPr lang="fr-FR" noProof="0" dirty="0"/>
          </a:p>
        </p:txBody>
      </p:sp>
      <p:sp>
        <p:nvSpPr>
          <p:cNvPr id="4" name="Espace réservé du texte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smtClean="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75AC62B6-9765-4D0D-A062-B6261D408591}" type="datetime1">
              <a:rPr lang="fr-FR" smtClean="0"/>
              <a:pPr/>
              <a:t>13/03/2019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et modifiez le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05560E40-E96F-4F90-B177-9CA529868AE7}" type="datetime1">
              <a:rPr lang="fr-FR" smtClean="0"/>
              <a:pPr/>
              <a:t>13/03/2019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72600" y="365125"/>
            <a:ext cx="1714500" cy="5811838"/>
          </a:xfrm>
        </p:spPr>
        <p:txBody>
          <a:bodyPr vert="eaVert" rtlCol="0"/>
          <a:lstStyle/>
          <a:p>
            <a:pPr rtl="0"/>
            <a:r>
              <a:rPr lang="fr-FR" noProof="0" smtClean="0"/>
              <a:t>Cliquez et modifiez le titre</a:t>
            </a:r>
            <a:endParaRPr lang="fr-FR" noProof="0" dirty="0"/>
          </a:p>
        </p:txBody>
      </p:sp>
      <p:sp>
        <p:nvSpPr>
          <p:cNvPr id="3" name="Espace réservé du texte vertical 2"/>
          <p:cNvSpPr>
            <a:spLocks noGrp="1"/>
          </p:cNvSpPr>
          <p:nvPr>
            <p:ph type="body" orient="vert" idx="1"/>
          </p:nvPr>
        </p:nvSpPr>
        <p:spPr>
          <a:xfrm>
            <a:off x="1104900" y="365125"/>
            <a:ext cx="8098896" cy="5811838"/>
          </a:xfrm>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95D8A20-D5AA-4EBF-82E0-3620BEFE5662}" type="datetime1">
              <a:rPr lang="fr-FR" smtClean="0"/>
              <a:pPr/>
              <a:t>13/03/2019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grpSp>
        <p:nvGrpSpPr>
          <p:cNvPr id="7" name="Groupe 6"/>
          <p:cNvGrpSpPr/>
          <p:nvPr/>
        </p:nvGrpSpPr>
        <p:grpSpPr>
          <a:xfrm rot="5400000">
            <a:off x="6514047" y="3228843"/>
            <a:ext cx="5632704" cy="84403"/>
            <a:chOff x="1073150" y="1219201"/>
            <a:chExt cx="10058400" cy="63125"/>
          </a:xfrm>
        </p:grpSpPr>
        <p:cxnSp>
          <p:nvCxnSpPr>
            <p:cNvPr id="8" name="Connecteur droi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et modifiez le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1DB54D6-28DC-40C0-8824-32CC37999B83}" type="datetime1">
              <a:rPr lang="fr-FR" smtClean="0"/>
              <a:pPr/>
              <a:t>13/03/2019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grpSp>
        <p:nvGrpSpPr>
          <p:cNvPr id="13" name="Groupe 12"/>
          <p:cNvGrpSpPr/>
          <p:nvPr/>
        </p:nvGrpSpPr>
        <p:grpSpPr>
          <a:xfrm rot="10800000">
            <a:off x="0" y="5645510"/>
            <a:ext cx="12192000" cy="63125"/>
            <a:chOff x="507492" y="1501519"/>
            <a:chExt cx="8129016" cy="63125"/>
          </a:xfrm>
        </p:grpSpPr>
        <p:cxnSp>
          <p:nvCxnSpPr>
            <p:cNvPr id="17" name="Connecteur droi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0" y="1143000"/>
            <a:ext cx="12192000" cy="63125"/>
            <a:chOff x="507492" y="1501519"/>
            <a:chExt cx="8129016" cy="63125"/>
          </a:xfrm>
        </p:grpSpPr>
        <p:cxnSp>
          <p:nvCxnSpPr>
            <p:cNvPr id="15" name="Connecteur droi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fr-FR" noProof="0" smtClean="0"/>
              <a:t>Cliquez et modifiez le titre</a:t>
            </a:r>
            <a:endParaRPr lang="fr-FR" noProof="0" dirty="0"/>
          </a:p>
        </p:txBody>
      </p:sp>
      <p:sp>
        <p:nvSpPr>
          <p:cNvPr id="3" name="Sous-titre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smtClean="0"/>
              <a:t>Cliquez pour modifier le style des sous-titres du masque</a:t>
            </a:r>
            <a:endParaRPr lang="fr-FR" noProof="0" dirty="0"/>
          </a:p>
        </p:txBody>
      </p:sp>
      <p:pic>
        <p:nvPicPr>
          <p:cNvPr id="10" name="Imag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Espace réservé d’imag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fr-FR" noProof="0" smtClean="0"/>
              <a:t>Faire glisser l'image vers l'espace réservé ou cliquer sur l'icône pour l'ajouter</a:t>
            </a:r>
            <a:endParaRPr lang="fr-FR" noProof="0" dirty="0"/>
          </a:p>
        </p:txBody>
      </p:sp>
      <p:sp>
        <p:nvSpPr>
          <p:cNvPr id="19" name="Texte d’instruction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fr-FR" sz="1200" b="1" i="1" noProof="0" dirty="0" smtClean="0">
                <a:latin typeface="Arial" pitchFamily="34" charset="0"/>
                <a:cs typeface="Arial" pitchFamily="34" charset="0"/>
              </a:rPr>
              <a:t>REMARQUE :</a:t>
            </a:r>
          </a:p>
          <a:p>
            <a:pPr rtl="0"/>
            <a:r>
              <a:rPr lang="fr-FR" sz="1200" i="1" noProof="0" dirty="0" smtClean="0">
                <a:latin typeface="Arial" pitchFamily="34" charset="0"/>
                <a:cs typeface="Arial" pitchFamily="34" charset="0"/>
              </a:rPr>
              <a:t>Pour remplacer l’image sur cette diapositive, sélectionnez-la et supprimez-la. Cliquez ensuite sur l’icône Images dans l’espace réservé pour insérer votre image.</a:t>
            </a:r>
            <a:endParaRPr lang="fr-FR"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e 7"/>
          <p:cNvGrpSpPr/>
          <p:nvPr/>
        </p:nvGrpSpPr>
        <p:grpSpPr>
          <a:xfrm>
            <a:off x="0" y="2514600"/>
            <a:ext cx="12192000" cy="3194035"/>
            <a:chOff x="647402" y="2514600"/>
            <a:chExt cx="10838688" cy="3194035"/>
          </a:xfrm>
        </p:grpSpPr>
        <p:grpSp>
          <p:nvGrpSpPr>
            <p:cNvPr id="9" name="Groupe 8"/>
            <p:cNvGrpSpPr/>
            <p:nvPr/>
          </p:nvGrpSpPr>
          <p:grpSpPr>
            <a:xfrm>
              <a:off x="647402" y="2514600"/>
              <a:ext cx="10838688" cy="63125"/>
              <a:chOff x="507492" y="1501519"/>
              <a:chExt cx="8129016" cy="63125"/>
            </a:xfrm>
          </p:grpSpPr>
          <p:cxnSp>
            <p:nvCxnSpPr>
              <p:cNvPr id="14" name="Connecteur droi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1" name="Groupe 10"/>
            <p:cNvGrpSpPr/>
            <p:nvPr/>
          </p:nvGrpSpPr>
          <p:grpSpPr>
            <a:xfrm rot="10800000">
              <a:off x="647402" y="5645510"/>
              <a:ext cx="10838688" cy="63125"/>
              <a:chOff x="507492" y="1501519"/>
              <a:chExt cx="8129016" cy="63125"/>
            </a:xfrm>
          </p:grpSpPr>
          <p:cxnSp>
            <p:nvCxnSpPr>
              <p:cNvPr id="12" name="Connecteur droi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fr-FR" noProof="0" smtClean="0"/>
              <a:t>Cliquez et modifiez le titre</a:t>
            </a:r>
            <a:endParaRPr lang="fr-FR" noProof="0" dirty="0"/>
          </a:p>
        </p:txBody>
      </p:sp>
      <p:sp>
        <p:nvSpPr>
          <p:cNvPr id="3" name="Espace réservé du texte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noProof="0" smtClean="0"/>
              <a:t>Cliquez pour modifier les styles du texte du masque</a:t>
            </a:r>
          </a:p>
        </p:txBody>
      </p:sp>
      <p:sp>
        <p:nvSpPr>
          <p:cNvPr id="4" name="Espace réservé de la date 3"/>
          <p:cNvSpPr>
            <a:spLocks noGrp="1"/>
          </p:cNvSpPr>
          <p:nvPr>
            <p:ph type="dt" sz="half" idx="10"/>
          </p:nvPr>
        </p:nvSpPr>
        <p:spPr/>
        <p:txBody>
          <a:bodyPr rtlCol="0"/>
          <a:lstStyle/>
          <a:p>
            <a:r>
              <a:rPr lang="fr-FR" dirty="0" smtClean="0"/>
              <a:t>​</a:t>
            </a:r>
            <a:fld id="{FF5F1CE1-2D83-4710-B005-E03A94773F54}" type="datetime1">
              <a:rPr lang="fr-FR" smtClean="0"/>
              <a:pPr/>
              <a:t>13/03/2019</a:t>
            </a:fld>
            <a:r>
              <a:rPr lang="fr-FR" dirty="0" smtClean="0"/>
              <a:t>​</a:t>
            </a:r>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pic>
        <p:nvPicPr>
          <p:cNvPr id="7" name="Imag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et modifiez le titre</a:t>
            </a:r>
            <a:endParaRPr lang="fr-FR" noProof="0" dirty="0"/>
          </a:p>
        </p:txBody>
      </p:sp>
      <p:sp>
        <p:nvSpPr>
          <p:cNvPr id="3" name="Espace réservé du conten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03CC60CA-F5F0-431E-AD16-DA84336EFE3A}" type="datetime1">
              <a:rPr lang="fr-FR" smtClean="0"/>
              <a:pPr/>
              <a:t>13/03/2019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et modifiez le titre</a:t>
            </a:r>
            <a:endParaRPr lang="fr-FR" noProof="0" dirty="0"/>
          </a:p>
        </p:txBody>
      </p:sp>
      <p:sp>
        <p:nvSpPr>
          <p:cNvPr id="3" name="Espace réservé du texte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smtClean="0"/>
              <a:t>Cliquez pour modifier les styles du texte du masque</a:t>
            </a:r>
          </a:p>
        </p:txBody>
      </p:sp>
      <p:sp>
        <p:nvSpPr>
          <p:cNvPr id="4" name="Espace réservé du contenu 3"/>
          <p:cNvSpPr>
            <a:spLocks noGrp="1"/>
          </p:cNvSpPr>
          <p:nvPr>
            <p:ph sz="half" idx="2"/>
          </p:nvPr>
        </p:nvSpPr>
        <p:spPr>
          <a:xfrm>
            <a:off x="1104900" y="2424112"/>
            <a:ext cx="4919472" cy="3748088"/>
          </a:xfrm>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smtClean="0"/>
              <a:t>Cliquez pour modifier les styles du texte du masque</a:t>
            </a:r>
          </a:p>
        </p:txBody>
      </p:sp>
      <p:sp>
        <p:nvSpPr>
          <p:cNvPr id="6" name="Espace réservé du contenu 5"/>
          <p:cNvSpPr>
            <a:spLocks noGrp="1"/>
          </p:cNvSpPr>
          <p:nvPr>
            <p:ph sz="quarter" idx="4"/>
          </p:nvPr>
        </p:nvSpPr>
        <p:spPr>
          <a:xfrm>
            <a:off x="6166110" y="2424112"/>
            <a:ext cx="4919472" cy="3748088"/>
          </a:xfrm>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37571E30-3F8C-45A0-A97D-32FEE21AD3FE}" type="datetime1">
              <a:rPr lang="fr-FR" smtClean="0"/>
              <a:pPr/>
              <a:t>13/03/2019</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et modifiez le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F53E571F-D862-4C44-826E-B0273097C3EE}" type="datetime1">
              <a:rPr lang="fr-FR" smtClean="0"/>
              <a:pPr/>
              <a:t>13/03/2019</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6A5EA7CD-A54C-4044-94F4-AD92C5338D2B}" type="datetime1">
              <a:rPr lang="fr-FR" smtClean="0"/>
              <a:pPr/>
              <a:t>13/03/2019</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smtClean="0"/>
              <a:t>Cliquez et modifiez le titre</a:t>
            </a:r>
            <a:endParaRPr lang="fr-FR" noProof="0" dirty="0"/>
          </a:p>
        </p:txBody>
      </p:sp>
      <p:sp>
        <p:nvSpPr>
          <p:cNvPr id="3" name="Espace réservé du conten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smtClean="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3214D363-38EB-4EFE-A4CB-9D469BC54DCB}" type="datetime1">
              <a:rPr lang="fr-FR" smtClean="0"/>
              <a:pPr/>
              <a:t>13/03/2019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a:t>
            </a:fld>
            <a:endParaRPr lang="fr-F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p>
          <a:p>
            <a:pPr lvl="5" rtl="0"/>
            <a:r>
              <a:rPr lang="fr-FR" noProof="0" dirty="0" smtClean="0"/>
              <a:t>Sixième niveau</a:t>
            </a:r>
          </a:p>
          <a:p>
            <a:pPr lvl="6" rtl="0"/>
            <a:r>
              <a:rPr lang="fr-FR" noProof="0" dirty="0" smtClean="0"/>
              <a:t>Septième niveau</a:t>
            </a:r>
          </a:p>
          <a:p>
            <a:pPr lvl="7" rtl="0"/>
            <a:r>
              <a:rPr lang="fr-FR" noProof="0" dirty="0" smtClean="0"/>
              <a:t>Huitième niveau</a:t>
            </a:r>
          </a:p>
          <a:p>
            <a:pPr lvl="8" rtl="0"/>
            <a:r>
              <a:rPr lang="fr-FR" noProof="0" dirty="0" smtClean="0"/>
              <a:t>Neuvième niveau</a:t>
            </a:r>
            <a:endParaRPr lang="fr-FR" noProof="0" dirty="0"/>
          </a:p>
        </p:txBody>
      </p:sp>
      <p:sp>
        <p:nvSpPr>
          <p:cNvPr id="4" name="Espace réservé de la date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fr-FR" dirty="0" smtClean="0"/>
              <a:t>​</a:t>
            </a:r>
            <a:fld id="{B4D55279-C06B-4789-90C7-CDBF3CF07A5D}" type="datetime1">
              <a:rPr lang="fr-FR" smtClean="0"/>
              <a:pPr/>
              <a:t>13/03/2019</a:t>
            </a:fld>
            <a:r>
              <a:rPr lang="fr-FR" dirty="0" smtClean="0"/>
              <a:t>​</a:t>
            </a:r>
            <a:endParaRPr lang="fr-FR" dirty="0"/>
          </a:p>
        </p:txBody>
      </p:sp>
      <p:sp>
        <p:nvSpPr>
          <p:cNvPr id="5" name="Espace réservé du pied de page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E31375A4-56A4-47D6-9801-1991572033F7}" type="slidenum">
              <a:rPr lang="fr-FR" smtClean="0"/>
              <a:pPr/>
              <a:t>‹#›</a:t>
            </a:fld>
            <a:endParaRPr lang="fr-FR" dirty="0"/>
          </a:p>
        </p:txBody>
      </p:sp>
      <p:grpSp>
        <p:nvGrpSpPr>
          <p:cNvPr id="15" name="Groupe 14"/>
          <p:cNvGrpSpPr/>
          <p:nvPr/>
        </p:nvGrpSpPr>
        <p:grpSpPr>
          <a:xfrm>
            <a:off x="1103376" y="1219201"/>
            <a:ext cx="9985248" cy="84403"/>
            <a:chOff x="1073150" y="1219201"/>
            <a:chExt cx="10058400" cy="63125"/>
          </a:xfrm>
        </p:grpSpPr>
        <p:cxnSp>
          <p:nvCxnSpPr>
            <p:cNvPr id="13" name="Connecteur droi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laire.larsonneur@univ-paris8.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104900" y="2292094"/>
            <a:ext cx="5734050" cy="2219691"/>
          </a:xfrm>
        </p:spPr>
        <p:txBody>
          <a:bodyPr rtlCol="0" anchor="ctr"/>
          <a:lstStyle/>
          <a:p>
            <a:pPr rtl="0"/>
            <a:r>
              <a:rPr lang="fr-FR" dirty="0" smtClean="0"/>
              <a:t>Translation as </a:t>
            </a:r>
            <a:r>
              <a:rPr lang="fr-FR" dirty="0" err="1" smtClean="0"/>
              <a:t>commodity</a:t>
            </a:r>
            <a:r>
              <a:rPr lang="fr-FR" dirty="0" smtClean="0"/>
              <a:t> or </a:t>
            </a:r>
            <a:r>
              <a:rPr lang="fr-FR" dirty="0" err="1" smtClean="0"/>
              <a:t>commons</a:t>
            </a:r>
            <a:r>
              <a:rPr lang="fr-FR" dirty="0" smtClean="0"/>
              <a:t>?</a:t>
            </a:r>
            <a:endParaRPr lang="fr-FR" dirty="0"/>
          </a:p>
        </p:txBody>
      </p:sp>
      <p:sp>
        <p:nvSpPr>
          <p:cNvPr id="7" name="Sous-titre 6"/>
          <p:cNvSpPr>
            <a:spLocks noGrp="1"/>
          </p:cNvSpPr>
          <p:nvPr>
            <p:ph type="subTitle" idx="1"/>
          </p:nvPr>
        </p:nvSpPr>
        <p:spPr/>
        <p:txBody>
          <a:bodyPr rtlCol="0"/>
          <a:lstStyle/>
          <a:p>
            <a:pPr rtl="0"/>
            <a:r>
              <a:rPr lang="fr-FR" dirty="0" smtClean="0"/>
              <a:t>Claire Larsonneur, </a:t>
            </a:r>
          </a:p>
          <a:p>
            <a:pPr rtl="0"/>
            <a:r>
              <a:rPr lang="fr-FR" dirty="0" err="1" smtClean="0"/>
              <a:t>University</a:t>
            </a:r>
            <a:r>
              <a:rPr lang="fr-FR" dirty="0" smtClean="0"/>
              <a:t> Paris 8, EA 1569 TransCrit</a:t>
            </a:r>
            <a:endParaRPr lang="fr-FR" dirty="0"/>
          </a:p>
        </p:txBody>
      </p:sp>
      <p:pic>
        <p:nvPicPr>
          <p:cNvPr id="4" name="Espace réservé d’image 3" descr="Livre ouvert sur une table, rayonnages flous à l’arrière-plan" title="Exemple d’imag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2000" y="3327400"/>
            <a:ext cx="10439400" cy="2235200"/>
          </a:xfrm>
        </p:spPr>
        <p:txBody>
          <a:bodyPr>
            <a:normAutofit fontScale="90000"/>
          </a:bodyPr>
          <a:lstStyle/>
          <a:p>
            <a:r>
              <a:rPr lang="en-GB" sz="3600" cap="none" dirty="0" smtClean="0"/>
              <a:t>Language matters</a:t>
            </a:r>
            <a:r>
              <a:rPr lang="en-GB" sz="3100" b="1" cap="none" dirty="0" smtClean="0"/>
              <a:t/>
            </a:r>
            <a:br>
              <a:rPr lang="en-GB" sz="3100" b="1" cap="none" dirty="0" smtClean="0"/>
            </a:br>
            <a:r>
              <a:rPr lang="en-GB" sz="3100" cap="none" dirty="0" smtClean="0"/>
              <a:t/>
            </a:r>
            <a:br>
              <a:rPr lang="en-GB" sz="3100" cap="none" dirty="0" smtClean="0"/>
            </a:br>
            <a:r>
              <a:rPr lang="fr-FR" sz="2700" b="1" cap="none" dirty="0" smtClean="0">
                <a:solidFill>
                  <a:schemeClr val="accent2"/>
                </a:solidFill>
              </a:rPr>
              <a:t>Marcello </a:t>
            </a:r>
            <a:r>
              <a:rPr lang="fr-FR" sz="2700" b="1" cap="none" dirty="0" err="1" smtClean="0">
                <a:solidFill>
                  <a:schemeClr val="accent2"/>
                </a:solidFill>
              </a:rPr>
              <a:t>Vitali-Rosati</a:t>
            </a:r>
            <a:r>
              <a:rPr lang="fr-FR" sz="2700" b="1" cap="none" dirty="0" smtClean="0">
                <a:solidFill>
                  <a:schemeClr val="accent2"/>
                </a:solidFill>
              </a:rPr>
              <a:t>: </a:t>
            </a:r>
            <a:r>
              <a:rPr lang="fr-FR" sz="2700" cap="none" dirty="0" err="1" smtClean="0"/>
              <a:t>eco-systems</a:t>
            </a:r>
            <a:r>
              <a:rPr lang="fr-FR" sz="2700" cap="none" dirty="0" smtClean="0"/>
              <a:t/>
            </a:r>
            <a:br>
              <a:rPr lang="fr-FR" sz="2700" cap="none" dirty="0" smtClean="0"/>
            </a:br>
            <a:r>
              <a:rPr lang="fr-FR" sz="2700" b="1" cap="none" dirty="0">
                <a:solidFill>
                  <a:schemeClr val="accent2"/>
                </a:solidFill>
              </a:rPr>
              <a:t>Y</a:t>
            </a:r>
            <a:r>
              <a:rPr lang="fr-FR" sz="2700" b="1" cap="none" dirty="0" smtClean="0">
                <a:solidFill>
                  <a:schemeClr val="accent2"/>
                </a:solidFill>
              </a:rPr>
              <a:t>ves </a:t>
            </a:r>
            <a:r>
              <a:rPr lang="fr-FR" sz="2700" b="1" cap="none" dirty="0" err="1">
                <a:solidFill>
                  <a:schemeClr val="accent2"/>
                </a:solidFill>
              </a:rPr>
              <a:t>C</a:t>
            </a:r>
            <a:r>
              <a:rPr lang="fr-FR" sz="2700" b="1" cap="none" dirty="0" err="1" smtClean="0">
                <a:solidFill>
                  <a:schemeClr val="accent2"/>
                </a:solidFill>
              </a:rPr>
              <a:t>itton</a:t>
            </a:r>
            <a:r>
              <a:rPr lang="fr-FR" sz="2700" b="1" cap="none" dirty="0" smtClean="0">
                <a:solidFill>
                  <a:schemeClr val="accent2"/>
                </a:solidFill>
              </a:rPr>
              <a:t>: </a:t>
            </a:r>
            <a:r>
              <a:rPr lang="fr-FR" sz="2700" cap="none" dirty="0" smtClean="0"/>
              <a:t> </a:t>
            </a:r>
            <a:r>
              <a:rPr lang="fr-FR" sz="2700" cap="none" dirty="0" err="1" smtClean="0"/>
              <a:t>homogeneisation</a:t>
            </a:r>
            <a:r>
              <a:rPr lang="fr-FR" sz="2700" cap="none" dirty="0" smtClean="0"/>
              <a:t> of attention, value of </a:t>
            </a:r>
            <a:r>
              <a:rPr lang="fr-FR" sz="2700" cap="none" dirty="0" err="1" smtClean="0"/>
              <a:t>diversity</a:t>
            </a:r>
            <a:r>
              <a:rPr lang="fr-FR" sz="2700" cap="none" dirty="0" smtClean="0"/>
              <a:t>, </a:t>
            </a:r>
            <a:r>
              <a:rPr lang="fr-FR" sz="2700" cap="none" smtClean="0"/>
              <a:t>premediations</a:t>
            </a:r>
            <a:r>
              <a:rPr lang="fr-FR" sz="2700" cap="none" dirty="0" smtClean="0"/>
              <a:t/>
            </a:r>
            <a:br>
              <a:rPr lang="fr-FR" sz="2700" cap="none" dirty="0" smtClean="0"/>
            </a:br>
            <a:r>
              <a:rPr lang="fr-FR" sz="2700" b="1" cap="none" dirty="0">
                <a:solidFill>
                  <a:schemeClr val="accent2"/>
                </a:solidFill>
              </a:rPr>
              <a:t>K</a:t>
            </a:r>
            <a:r>
              <a:rPr lang="fr-FR" sz="2700" b="1" cap="none" dirty="0" smtClean="0">
                <a:solidFill>
                  <a:schemeClr val="accent2"/>
                </a:solidFill>
              </a:rPr>
              <a:t>aren </a:t>
            </a:r>
            <a:r>
              <a:rPr lang="fr-FR" sz="2700" b="1" cap="none" dirty="0" err="1">
                <a:solidFill>
                  <a:schemeClr val="accent2"/>
                </a:solidFill>
              </a:rPr>
              <a:t>B</a:t>
            </a:r>
            <a:r>
              <a:rPr lang="fr-FR" sz="2700" b="1" cap="none" dirty="0" err="1" smtClean="0">
                <a:solidFill>
                  <a:schemeClr val="accent2"/>
                </a:solidFill>
              </a:rPr>
              <a:t>arad</a:t>
            </a:r>
            <a:r>
              <a:rPr lang="fr-FR" sz="2700" b="1" cap="none" dirty="0" smtClean="0">
                <a:solidFill>
                  <a:schemeClr val="accent2"/>
                </a:solidFill>
              </a:rPr>
              <a:t>: </a:t>
            </a:r>
            <a:r>
              <a:rPr lang="fr-FR" sz="2700" cap="none" dirty="0" smtClean="0"/>
              <a:t>the notion of </a:t>
            </a:r>
            <a:r>
              <a:rPr lang="fr-FR" sz="2700" cap="none" dirty="0" err="1" smtClean="0"/>
              <a:t>mattering</a:t>
            </a:r>
            <a:r>
              <a:rPr lang="fr-FR" sz="2700" b="1" cap="none" dirty="0" smtClean="0">
                <a:solidFill>
                  <a:schemeClr val="accent2"/>
                </a:solidFill>
              </a:rPr>
              <a:t> </a:t>
            </a:r>
            <a:br>
              <a:rPr lang="fr-FR" sz="2700" b="1" cap="none" dirty="0" smtClean="0">
                <a:solidFill>
                  <a:schemeClr val="accent2"/>
                </a:solidFill>
              </a:rPr>
            </a:br>
            <a:r>
              <a:rPr lang="fr-FR" sz="2700" b="1" cap="none" dirty="0" smtClean="0">
                <a:solidFill>
                  <a:schemeClr val="accent2"/>
                </a:solidFill>
              </a:rPr>
              <a:t>Hess &amp; </a:t>
            </a:r>
            <a:r>
              <a:rPr lang="fr-FR" sz="2700" b="1" cap="none" dirty="0" err="1" smtClean="0">
                <a:solidFill>
                  <a:schemeClr val="accent2"/>
                </a:solidFill>
              </a:rPr>
              <a:t>Orstrom</a:t>
            </a:r>
            <a:r>
              <a:rPr lang="fr-FR" sz="2700" cap="none" dirty="0"/>
              <a:t> </a:t>
            </a:r>
            <a:r>
              <a:rPr lang="fr-FR" sz="2700" cap="none" dirty="0" smtClean="0"/>
              <a:t>: </a:t>
            </a:r>
            <a:r>
              <a:rPr lang="fr-FR" sz="2700" cap="none" dirty="0" err="1" smtClean="0"/>
              <a:t>knowledge</a:t>
            </a:r>
            <a:r>
              <a:rPr lang="fr-FR" sz="2700" cap="none" dirty="0" smtClean="0"/>
              <a:t> as a </a:t>
            </a:r>
            <a:r>
              <a:rPr lang="fr-FR" sz="2700" cap="none" dirty="0" err="1" smtClean="0"/>
              <a:t>commons</a:t>
            </a:r>
            <a:r>
              <a:rPr lang="fr-FR" dirty="0"/>
              <a:t/>
            </a:r>
            <a:br>
              <a:rPr lang="fr-FR" dirty="0"/>
            </a:br>
            <a:r>
              <a:rPr lang="en-GB" dirty="0">
                <a:solidFill>
                  <a:schemeClr val="accent2"/>
                </a:solidFill>
              </a:rPr>
              <a:t/>
            </a:r>
            <a:br>
              <a:rPr lang="en-GB" dirty="0">
                <a:solidFill>
                  <a:schemeClr val="accent2"/>
                </a:solidFill>
              </a:rPr>
            </a:br>
            <a:endParaRPr lang="en-GB" dirty="0"/>
          </a:p>
        </p:txBody>
      </p:sp>
      <p:sp>
        <p:nvSpPr>
          <p:cNvPr id="3" name="Sous-titre 2"/>
          <p:cNvSpPr>
            <a:spLocks noGrp="1"/>
          </p:cNvSpPr>
          <p:nvPr>
            <p:ph type="subTitle" idx="1"/>
          </p:nvPr>
        </p:nvSpPr>
        <p:spPr>
          <a:xfrm flipV="1">
            <a:off x="1104898" y="5467349"/>
            <a:ext cx="10096501" cy="95251"/>
          </a:xfrm>
        </p:spPr>
        <p:txBody>
          <a:bodyPr>
            <a:normAutofit fontScale="25000" lnSpcReduction="20000"/>
          </a:bodyPr>
          <a:lstStyle/>
          <a:p>
            <a:endParaRPr lang="en-GB" dirty="0"/>
          </a:p>
        </p:txBody>
      </p:sp>
    </p:spTree>
    <p:extLst>
      <p:ext uri="{BB962C8B-B14F-4D97-AF65-F5344CB8AC3E}">
        <p14:creationId xmlns:p14="http://schemas.microsoft.com/office/powerpoint/2010/main" val="123400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Commodity or commons ? The partnership on AI</a:t>
            </a:r>
            <a:endParaRPr lang="en-GB" dirty="0"/>
          </a:p>
        </p:txBody>
      </p:sp>
      <p:sp>
        <p:nvSpPr>
          <p:cNvPr id="3" name="Espace réservé du contenu 2"/>
          <p:cNvSpPr>
            <a:spLocks noGrp="1"/>
          </p:cNvSpPr>
          <p:nvPr>
            <p:ph idx="1"/>
          </p:nvPr>
        </p:nvSpPr>
        <p:spPr>
          <a:xfrm>
            <a:off x="5641848" y="1729581"/>
            <a:ext cx="5445252" cy="4442619"/>
          </a:xfrm>
        </p:spPr>
        <p:txBody>
          <a:bodyPr/>
          <a:lstStyle/>
          <a:p>
            <a:endParaRPr lang="en-GB" dirty="0" smtClean="0"/>
          </a:p>
          <a:p>
            <a:r>
              <a:rPr lang="en-GB" dirty="0" smtClean="0"/>
              <a:t>Established late 2016</a:t>
            </a:r>
          </a:p>
          <a:p>
            <a:r>
              <a:rPr lang="en-GB" dirty="0" smtClean="0"/>
              <a:t>For profit and non-profit organizations</a:t>
            </a:r>
          </a:p>
          <a:p>
            <a:r>
              <a:rPr lang="en-GB" b="1" dirty="0" smtClean="0">
                <a:solidFill>
                  <a:schemeClr val="accent2"/>
                </a:solidFill>
              </a:rPr>
              <a:t>“best </a:t>
            </a:r>
            <a:r>
              <a:rPr lang="en-GB" b="1" dirty="0">
                <a:solidFill>
                  <a:schemeClr val="accent2"/>
                </a:solidFill>
              </a:rPr>
              <a:t>practices for the ethics, safety, fairness, inclusiveness, trust, and robustness for AI research, applications, and </a:t>
            </a:r>
            <a:r>
              <a:rPr lang="en-GB" b="1" dirty="0" smtClean="0">
                <a:solidFill>
                  <a:schemeClr val="accent2"/>
                </a:solidFill>
              </a:rPr>
              <a:t>services.”</a:t>
            </a:r>
          </a:p>
          <a:p>
            <a:endParaRPr lang="en-GB" dirty="0" smtClean="0"/>
          </a:p>
        </p:txBody>
      </p:sp>
      <p:sp>
        <p:nvSpPr>
          <p:cNvPr id="4" name="Espace réservé du texte 3"/>
          <p:cNvSpPr>
            <a:spLocks noGrp="1"/>
          </p:cNvSpPr>
          <p:nvPr>
            <p:ph type="body" sz="half" idx="2"/>
          </p:nvPr>
        </p:nvSpPr>
        <p:spPr>
          <a:xfrm>
            <a:off x="1074311" y="1729581"/>
            <a:ext cx="4384548" cy="4572000"/>
          </a:xfrm>
        </p:spPr>
        <p:txBody>
          <a:bodyPr/>
          <a:lstStyle/>
          <a:p>
            <a:endParaRPr lang="en-GB"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498600"/>
            <a:ext cx="4846211" cy="6858000"/>
          </a:xfrm>
          <a:prstGeom prst="rect">
            <a:avLst/>
          </a:prstGeom>
        </p:spPr>
      </p:pic>
    </p:spTree>
    <p:extLst>
      <p:ext uri="{BB962C8B-B14F-4D97-AF65-F5344CB8AC3E}">
        <p14:creationId xmlns:p14="http://schemas.microsoft.com/office/powerpoint/2010/main" val="192041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4900" y="2870200"/>
            <a:ext cx="10096500" cy="1641585"/>
          </a:xfrm>
        </p:spPr>
        <p:txBody>
          <a:bodyPr>
            <a:normAutofit fontScale="90000"/>
          </a:bodyPr>
          <a:lstStyle/>
          <a:p>
            <a:r>
              <a:rPr lang="en-GB" sz="3600" cap="none" dirty="0" smtClean="0"/>
              <a:t>Commodity or Commons? the EU</a:t>
            </a:r>
            <a:r>
              <a:rPr lang="en-GB" sz="3100" b="1" cap="none" dirty="0" smtClean="0"/>
              <a:t/>
            </a:r>
            <a:br>
              <a:rPr lang="en-GB" sz="3100" b="1" cap="none" dirty="0" smtClean="0"/>
            </a:br>
            <a:r>
              <a:rPr lang="en-GB" sz="3100" cap="none" dirty="0" smtClean="0"/>
              <a:t/>
            </a:r>
            <a:br>
              <a:rPr lang="en-GB" sz="3100" cap="none" dirty="0" smtClean="0"/>
            </a:br>
            <a:r>
              <a:rPr lang="en-GB" sz="3100" cap="none" dirty="0" smtClean="0">
                <a:solidFill>
                  <a:schemeClr val="accent2"/>
                </a:solidFill>
              </a:rPr>
              <a:t>Directive “Language Equality In The Digital Age”, </a:t>
            </a:r>
            <a:r>
              <a:rPr lang="en-GB" sz="3100" cap="none" dirty="0" smtClean="0"/>
              <a:t>Sept 11, 2018</a:t>
            </a:r>
            <a:br>
              <a:rPr lang="en-GB" sz="3100" cap="none" dirty="0" smtClean="0"/>
            </a:br>
            <a:r>
              <a:rPr lang="en-GB" sz="3100" cap="none" dirty="0" smtClean="0">
                <a:solidFill>
                  <a:schemeClr val="accent2"/>
                </a:solidFill>
              </a:rPr>
              <a:t>Directive “Copyright In The Digital Single Market”, </a:t>
            </a:r>
            <a:r>
              <a:rPr lang="en-GB" sz="3100" cap="none" dirty="0" smtClean="0"/>
              <a:t>Sept 1</a:t>
            </a:r>
            <a:r>
              <a:rPr lang="en-GB" sz="3100" dirty="0" smtClean="0"/>
              <a:t>2</a:t>
            </a:r>
            <a:r>
              <a:rPr lang="en-GB" sz="3100" dirty="0"/>
              <a:t>, </a:t>
            </a:r>
            <a:r>
              <a:rPr lang="en-GB" sz="3100" dirty="0" smtClean="0"/>
              <a:t>2018</a:t>
            </a:r>
            <a:r>
              <a:rPr lang="en-GB" sz="3100" dirty="0"/>
              <a:t/>
            </a:r>
            <a:br>
              <a:rPr lang="en-GB" sz="3100" dirty="0"/>
            </a:br>
            <a:r>
              <a:rPr lang="en-GB" sz="3100" cap="none" dirty="0" smtClean="0">
                <a:solidFill>
                  <a:schemeClr val="accent2"/>
                </a:solidFill>
              </a:rPr>
              <a:t>General Data Protection Regulation, </a:t>
            </a:r>
            <a:r>
              <a:rPr lang="en-GB" sz="3100" cap="none" dirty="0" smtClean="0"/>
              <a:t>enforced</a:t>
            </a:r>
            <a:r>
              <a:rPr lang="en-GB" sz="3100" dirty="0" smtClean="0"/>
              <a:t> M</a:t>
            </a:r>
            <a:r>
              <a:rPr lang="en-GB" sz="3100" cap="none" dirty="0" smtClean="0"/>
              <a:t>ay</a:t>
            </a:r>
            <a:r>
              <a:rPr lang="en-GB" sz="3100" dirty="0" smtClean="0"/>
              <a:t> 2018</a:t>
            </a:r>
            <a:r>
              <a:rPr lang="en-GB" dirty="0"/>
              <a:t/>
            </a:r>
            <a:br>
              <a:rPr lang="en-GB" dirty="0"/>
            </a:br>
            <a:endParaRPr lang="en-GB" dirty="0"/>
          </a:p>
        </p:txBody>
      </p:sp>
      <p:sp>
        <p:nvSpPr>
          <p:cNvPr id="3" name="Sous-titr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9882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a:t>T</a:t>
            </a:r>
            <a:r>
              <a:rPr lang="en-GB" sz="3200" dirty="0" smtClean="0"/>
              <a:t>he commons : a hotbed of ideas</a:t>
            </a:r>
            <a:endParaRPr lang="en-GB" sz="3200" dirty="0"/>
          </a:p>
        </p:txBody>
      </p:sp>
      <p:sp>
        <p:nvSpPr>
          <p:cNvPr id="6" name="Espace réservé du contenu 5"/>
          <p:cNvSpPr>
            <a:spLocks noGrp="1"/>
          </p:cNvSpPr>
          <p:nvPr>
            <p:ph sz="half" idx="1"/>
          </p:nvPr>
        </p:nvSpPr>
        <p:spPr>
          <a:xfrm>
            <a:off x="1104900" y="2043112"/>
            <a:ext cx="4914900" cy="4129087"/>
          </a:xfrm>
        </p:spPr>
        <p:txBody>
          <a:bodyPr/>
          <a:lstStyle/>
          <a:p>
            <a:r>
              <a:rPr lang="en-GB" smtClean="0"/>
              <a:t>Sharing content/tools </a:t>
            </a:r>
            <a:r>
              <a:rPr lang="en-GB" dirty="0" smtClean="0"/>
              <a:t>(creative commons)</a:t>
            </a:r>
          </a:p>
          <a:p>
            <a:r>
              <a:rPr lang="en-GB" dirty="0" smtClean="0"/>
              <a:t>Open access</a:t>
            </a:r>
          </a:p>
          <a:p>
            <a:r>
              <a:rPr lang="en-GB" dirty="0"/>
              <a:t>R</a:t>
            </a:r>
            <a:r>
              <a:rPr lang="en-GB" dirty="0" smtClean="0"/>
              <a:t>edistributing power among stakeholders</a:t>
            </a:r>
          </a:p>
          <a:p>
            <a:r>
              <a:rPr lang="en-GB" dirty="0"/>
              <a:t>“Winner supports all” : redistributing values to </a:t>
            </a:r>
            <a:r>
              <a:rPr lang="en-GB" dirty="0" smtClean="0"/>
              <a:t>communities</a:t>
            </a:r>
          </a:p>
          <a:p>
            <a:r>
              <a:rPr lang="en-GB" dirty="0" smtClean="0"/>
              <a:t>Going beyond the notion of goods or services to value attention or diversity</a:t>
            </a:r>
          </a:p>
          <a:p>
            <a:endParaRPr lang="en-GB" dirty="0" smtClean="0"/>
          </a:p>
          <a:p>
            <a:pPr marL="0" indent="0">
              <a:buNone/>
            </a:pPr>
            <a:endParaRPr lang="en-GB" sz="1800" dirty="0">
              <a:solidFill>
                <a:schemeClr val="accent4"/>
              </a:solidFill>
            </a:endParaRPr>
          </a:p>
        </p:txBody>
      </p:sp>
      <p:sp>
        <p:nvSpPr>
          <p:cNvPr id="3" name="Espace réservé du contenu 2"/>
          <p:cNvSpPr>
            <a:spLocks noGrp="1"/>
          </p:cNvSpPr>
          <p:nvPr>
            <p:ph sz="half" idx="2"/>
          </p:nvPr>
        </p:nvSpPr>
        <p:spPr/>
        <p:txBody>
          <a:bodyPr/>
          <a:lstStyle/>
          <a:p>
            <a:endParaRPr lang="en-GB"/>
          </a:p>
        </p:txBody>
      </p:sp>
      <p:pic>
        <p:nvPicPr>
          <p:cNvPr id="1026" name="Picture 2" descr="ttps://upload.wikimedia.org/wikipedia/commons/thumb/6/6b/Charles_V_ordonnant_la_traduction_d%27Aristote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4930622" cy="470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Regulation suggestions</a:t>
            </a:r>
            <a:endParaRPr lang="en-GB" sz="3200" dirty="0"/>
          </a:p>
        </p:txBody>
      </p:sp>
      <p:sp>
        <p:nvSpPr>
          <p:cNvPr id="3" name="Espace réservé du contenu 2"/>
          <p:cNvSpPr>
            <a:spLocks noGrp="1"/>
          </p:cNvSpPr>
          <p:nvPr>
            <p:ph sz="half" idx="1"/>
          </p:nvPr>
        </p:nvSpPr>
        <p:spPr/>
        <p:txBody>
          <a:bodyPr>
            <a:normAutofit lnSpcReduction="10000"/>
          </a:bodyPr>
          <a:lstStyle/>
          <a:p>
            <a:r>
              <a:rPr lang="en-GB" dirty="0" smtClean="0"/>
              <a:t>Keeping the source text accessible on interfaces and social media</a:t>
            </a:r>
          </a:p>
          <a:p>
            <a:r>
              <a:rPr lang="en-GB" dirty="0"/>
              <a:t>Deleting submissions and translations after </a:t>
            </a:r>
            <a:r>
              <a:rPr lang="en-GB" dirty="0" smtClean="0"/>
              <a:t>24h (like the EU)</a:t>
            </a:r>
          </a:p>
          <a:p>
            <a:r>
              <a:rPr lang="en-GB" dirty="0" smtClean="0"/>
              <a:t>Enabling variants </a:t>
            </a:r>
          </a:p>
          <a:p>
            <a:r>
              <a:rPr lang="en-GB" dirty="0" smtClean="0"/>
              <a:t>Flagging translation issues such as sensitive words/phrases (nation, gender, identity, liberal) or </a:t>
            </a:r>
            <a:r>
              <a:rPr lang="en-GB" dirty="0" err="1" smtClean="0"/>
              <a:t>untranslatables</a:t>
            </a:r>
            <a:endParaRPr lang="en-GB" dirty="0" smtClean="0"/>
          </a:p>
          <a:p>
            <a:r>
              <a:rPr lang="en-GB" dirty="0" smtClean="0"/>
              <a:t>Addressing scale issues (</a:t>
            </a:r>
            <a:r>
              <a:rPr lang="en-GB" dirty="0" err="1" smtClean="0"/>
              <a:t>Citton</a:t>
            </a:r>
            <a:r>
              <a:rPr lang="en-GB" dirty="0" smtClean="0"/>
              <a:t>)</a:t>
            </a:r>
          </a:p>
          <a:p>
            <a:r>
              <a:rPr lang="en-GB" dirty="0" smtClean="0"/>
              <a:t>Imposing fiduciary obligations (Godwin) : confidentiality, loyalty, non negligence</a:t>
            </a:r>
            <a:endParaRPr lang="en-GB" dirty="0"/>
          </a:p>
        </p:txBody>
      </p:sp>
      <p:sp>
        <p:nvSpPr>
          <p:cNvPr id="4" name="Espace réservé du contenu 3"/>
          <p:cNvSpPr>
            <a:spLocks noGrp="1"/>
          </p:cNvSpPr>
          <p:nvPr>
            <p:ph sz="half" idx="2"/>
          </p:nvPr>
        </p:nvSpPr>
        <p:spPr>
          <a:xfrm>
            <a:off x="12547600" y="3390900"/>
            <a:ext cx="4914900" cy="4571999"/>
          </a:xfrm>
        </p:spPr>
        <p:txBody>
          <a:bodyPr>
            <a:normAutofit lnSpcReduction="10000"/>
          </a:bodyPr>
          <a:lstStyle/>
          <a:p>
            <a:endParaRPr lang="fr-FR" dirty="0"/>
          </a:p>
          <a:p>
            <a:endParaRPr lang="en-GB" dirty="0"/>
          </a:p>
        </p:txBody>
      </p:sp>
      <p:pic>
        <p:nvPicPr>
          <p:cNvPr id="2050" name="Picture 2" descr="ésultat de recherche d'images pour &quot;judge imag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1790700"/>
            <a:ext cx="53721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4899" y="4457700"/>
            <a:ext cx="10071099" cy="198256"/>
          </a:xfrm>
        </p:spPr>
        <p:txBody>
          <a:bodyPr>
            <a:normAutofit fontScale="90000"/>
          </a:bodyPr>
          <a:lstStyle/>
          <a:p>
            <a:r>
              <a:rPr lang="en-GB" dirty="0"/>
              <a:t> </a:t>
            </a:r>
            <a:r>
              <a:rPr lang="en-GB" sz="3600" dirty="0" smtClean="0"/>
              <a:t>Thank you for your attention</a:t>
            </a:r>
            <a:br>
              <a:rPr lang="en-GB" sz="3600" dirty="0" smtClean="0"/>
            </a:br>
            <a:r>
              <a:rPr lang="en-GB" sz="3600" dirty="0" smtClean="0"/>
              <a:t>         </a:t>
            </a:r>
            <a:r>
              <a:rPr lang="en-GB" sz="3100" cap="none" dirty="0" smtClean="0"/>
              <a:t>Claire.Larsonneur@univ-paris8.fr</a:t>
            </a:r>
            <a:br>
              <a:rPr lang="en-GB" sz="3100" cap="none" dirty="0" smtClean="0"/>
            </a:br>
            <a:r>
              <a:rPr lang="en-GB" sz="2700" dirty="0" err="1">
                <a:solidFill>
                  <a:schemeClr val="tx1">
                    <a:lumMod val="20000"/>
                    <a:lumOff val="80000"/>
                  </a:schemeClr>
                </a:solidFill>
              </a:rPr>
              <a:t>Academia.edu</a:t>
            </a:r>
            <a:r>
              <a:rPr lang="en-GB" sz="2700" dirty="0">
                <a:solidFill>
                  <a:schemeClr val="tx1">
                    <a:lumMod val="20000"/>
                    <a:lumOff val="80000"/>
                  </a:schemeClr>
                </a:solidFill>
              </a:rPr>
              <a:t>, </a:t>
            </a:r>
            <a:r>
              <a:rPr lang="en-GB" sz="2700" dirty="0" err="1">
                <a:solidFill>
                  <a:schemeClr val="tx1">
                    <a:lumMod val="20000"/>
                    <a:lumOff val="80000"/>
                  </a:schemeClr>
                </a:solidFill>
              </a:rPr>
              <a:t>Researchgate</a:t>
            </a:r>
            <a:r>
              <a:rPr lang="en-GB" sz="2700" dirty="0">
                <a:solidFill>
                  <a:schemeClr val="tx1">
                    <a:lumMod val="20000"/>
                    <a:lumOff val="80000"/>
                  </a:schemeClr>
                </a:solidFill>
              </a:rPr>
              <a:t>, LinkedIn, EA 1569</a:t>
            </a:r>
            <a:r>
              <a:rPr lang="en-GB" dirty="0"/>
              <a:t/>
            </a:r>
            <a:br>
              <a:rPr lang="en-GB" dirty="0"/>
            </a:br>
            <a:r>
              <a:rPr lang="en-GB" dirty="0" smtClean="0"/>
              <a:t/>
            </a:r>
            <a:br>
              <a:rPr lang="en-GB" dirty="0" smtClean="0"/>
            </a:br>
            <a:endParaRPr lang="en-GB" dirty="0"/>
          </a:p>
        </p:txBody>
      </p:sp>
      <p:sp>
        <p:nvSpPr>
          <p:cNvPr id="3" name="Espace réservé du texte 2"/>
          <p:cNvSpPr>
            <a:spLocks noGrp="1"/>
          </p:cNvSpPr>
          <p:nvPr>
            <p:ph type="body" idx="1"/>
          </p:nvPr>
        </p:nvSpPr>
        <p:spPr/>
        <p:txBody>
          <a:bodyPr>
            <a:normAutofit/>
          </a:bodyPr>
          <a:lstStyle/>
          <a:p>
            <a:r>
              <a:rPr lang="en-GB" dirty="0" smtClean="0">
                <a:hlinkClick r:id="rId2"/>
              </a:rPr>
              <a:t>Claire.larsonneur@univ-paris8.fr</a:t>
            </a:r>
            <a:endParaRPr lang="en-GB" dirty="0" smtClean="0"/>
          </a:p>
        </p:txBody>
      </p:sp>
    </p:spTree>
    <p:extLst>
      <p:ext uri="{BB962C8B-B14F-4D97-AF65-F5344CB8AC3E}">
        <p14:creationId xmlns:p14="http://schemas.microsoft.com/office/powerpoint/2010/main" val="20821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200" dirty="0" smtClean="0">
                <a:solidFill>
                  <a:schemeClr val="accent3">
                    <a:lumMod val="75000"/>
                  </a:schemeClr>
                </a:solidFill>
              </a:rPr>
              <a:t>NMT </a:t>
            </a:r>
            <a:r>
              <a:rPr lang="fr-FR" sz="3200" dirty="0" err="1" smtClean="0">
                <a:solidFill>
                  <a:schemeClr val="accent3">
                    <a:lumMod val="75000"/>
                  </a:schemeClr>
                </a:solidFill>
              </a:rPr>
              <a:t>everywhere</a:t>
            </a:r>
            <a:endParaRPr lang="fr-FR" sz="3200" dirty="0">
              <a:solidFill>
                <a:schemeClr val="accent3">
                  <a:lumMod val="75000"/>
                </a:schemeClr>
              </a:solidFill>
            </a:endParaRPr>
          </a:p>
        </p:txBody>
      </p:sp>
      <p:sp>
        <p:nvSpPr>
          <p:cNvPr id="5" name="Espace réservé du contenu 4"/>
          <p:cNvSpPr>
            <a:spLocks noGrp="1"/>
          </p:cNvSpPr>
          <p:nvPr>
            <p:ph sz="half" idx="1"/>
          </p:nvPr>
        </p:nvSpPr>
        <p:spPr>
          <a:xfrm>
            <a:off x="1104900" y="1968500"/>
            <a:ext cx="4914900" cy="4203699"/>
          </a:xfrm>
        </p:spPr>
        <p:txBody>
          <a:bodyPr/>
          <a:lstStyle/>
          <a:p>
            <a:r>
              <a:rPr lang="en-GB" dirty="0" smtClean="0"/>
              <a:t>Free online basic services </a:t>
            </a:r>
          </a:p>
          <a:p>
            <a:r>
              <a:rPr lang="en-GB" dirty="0" smtClean="0"/>
              <a:t>Integration within online interfaces </a:t>
            </a:r>
          </a:p>
          <a:p>
            <a:r>
              <a:rPr lang="en-GB" dirty="0" smtClean="0"/>
              <a:t>Internet of things </a:t>
            </a:r>
          </a:p>
          <a:p>
            <a:r>
              <a:rPr lang="en-GB" dirty="0" smtClean="0"/>
              <a:t>Customized corporate NMT tools </a:t>
            </a:r>
            <a:endParaRPr lang="en-GB" dirty="0"/>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7700" y="1968500"/>
            <a:ext cx="5359400" cy="4064000"/>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smtClean="0">
                <a:solidFill>
                  <a:schemeClr val="accent3">
                    <a:lumMod val="75000"/>
                  </a:schemeClr>
                </a:solidFill>
              </a:rPr>
              <a:t> </a:t>
            </a:r>
            <a:r>
              <a:rPr lang="fr-FR" dirty="0">
                <a:solidFill>
                  <a:schemeClr val="accent3">
                    <a:lumMod val="75000"/>
                  </a:schemeClr>
                </a:solidFill>
              </a:rPr>
              <a:t>I</a:t>
            </a:r>
            <a:r>
              <a:rPr lang="fr-FR" dirty="0" smtClean="0">
                <a:solidFill>
                  <a:schemeClr val="accent3">
                    <a:lumMod val="75000"/>
                  </a:schemeClr>
                </a:solidFill>
              </a:rPr>
              <a:t>nside the black box of </a:t>
            </a:r>
            <a:r>
              <a:rPr lang="fr-FR" dirty="0" err="1" smtClean="0">
                <a:solidFill>
                  <a:schemeClr val="accent3">
                    <a:lumMod val="75000"/>
                  </a:schemeClr>
                </a:solidFill>
              </a:rPr>
              <a:t>automated</a:t>
            </a:r>
            <a:r>
              <a:rPr lang="fr-FR" dirty="0" smtClean="0">
                <a:solidFill>
                  <a:schemeClr val="accent3">
                    <a:lumMod val="75000"/>
                  </a:schemeClr>
                </a:solidFill>
              </a:rPr>
              <a:t> </a:t>
            </a:r>
            <a:r>
              <a:rPr lang="fr-FR" dirty="0" err="1" smtClean="0">
                <a:solidFill>
                  <a:schemeClr val="accent3">
                    <a:lumMod val="75000"/>
                  </a:schemeClr>
                </a:solidFill>
              </a:rPr>
              <a:t>publishing</a:t>
            </a:r>
            <a:endParaRPr lang="fr-FR" dirty="0">
              <a:solidFill>
                <a:schemeClr val="accent3">
                  <a:lumMod val="75000"/>
                </a:schemeClr>
              </a:solidFill>
            </a:endParaRPr>
          </a:p>
        </p:txBody>
      </p:sp>
      <p:sp>
        <p:nvSpPr>
          <p:cNvPr id="4" name="Espace réservé du texte 3"/>
          <p:cNvSpPr>
            <a:spLocks noGrp="1"/>
          </p:cNvSpPr>
          <p:nvPr>
            <p:ph type="body" sz="half" idx="2"/>
          </p:nvPr>
        </p:nvSpPr>
        <p:spPr>
          <a:xfrm>
            <a:off x="1104900" y="1955800"/>
            <a:ext cx="3104896" cy="4046537"/>
          </a:xfrm>
        </p:spPr>
        <p:txBody>
          <a:bodyPr rtlCol="0">
            <a:normAutofit/>
          </a:bodyPr>
          <a:lstStyle/>
          <a:p>
            <a:pPr rtl="0"/>
            <a:endParaRPr lang="fr-FR" sz="2000" dirty="0"/>
          </a:p>
          <a:p>
            <a:pPr rtl="0"/>
            <a:r>
              <a:rPr lang="fr-FR" sz="2000" b="1" dirty="0" err="1" smtClean="0">
                <a:solidFill>
                  <a:schemeClr val="accent2"/>
                </a:solidFill>
              </a:rPr>
              <a:t>October</a:t>
            </a:r>
            <a:r>
              <a:rPr lang="fr-FR" sz="2000" b="1" dirty="0" smtClean="0">
                <a:solidFill>
                  <a:schemeClr val="accent2"/>
                </a:solidFill>
              </a:rPr>
              <a:t> </a:t>
            </a:r>
            <a:r>
              <a:rPr lang="fr-FR" sz="2000" b="1" dirty="0">
                <a:solidFill>
                  <a:schemeClr val="accent2"/>
                </a:solidFill>
              </a:rPr>
              <a:t>2018</a:t>
            </a:r>
          </a:p>
          <a:p>
            <a:r>
              <a:rPr lang="fr-FR" sz="2000" b="1" dirty="0" err="1">
                <a:solidFill>
                  <a:schemeClr val="accent2"/>
                </a:solidFill>
              </a:rPr>
              <a:t>Quantmetry</a:t>
            </a:r>
            <a:r>
              <a:rPr lang="fr-FR" sz="2000" b="1" dirty="0">
                <a:solidFill>
                  <a:schemeClr val="accent2"/>
                </a:solidFill>
              </a:rPr>
              <a:t> + </a:t>
            </a:r>
            <a:r>
              <a:rPr lang="fr-FR" sz="2000" b="1" dirty="0" err="1" smtClean="0">
                <a:solidFill>
                  <a:schemeClr val="accent2"/>
                </a:solidFill>
              </a:rPr>
              <a:t>DeepL</a:t>
            </a:r>
            <a:endParaRPr lang="fr-FR" sz="2000" b="1" dirty="0" smtClean="0">
              <a:solidFill>
                <a:schemeClr val="accent2"/>
              </a:solidFill>
            </a:endParaRPr>
          </a:p>
          <a:p>
            <a:r>
              <a:rPr lang="fr-FR" sz="2000" dirty="0"/>
              <a:t>- 2,5 </a:t>
            </a:r>
            <a:r>
              <a:rPr lang="fr-FR" sz="2000" dirty="0" err="1" smtClean="0"/>
              <a:t>months</a:t>
            </a:r>
            <a:r>
              <a:rPr lang="fr-FR" sz="2000" dirty="0" smtClean="0"/>
              <a:t> training</a:t>
            </a:r>
            <a:endParaRPr lang="fr-FR" sz="2000" dirty="0"/>
          </a:p>
          <a:p>
            <a:r>
              <a:rPr lang="fr-FR" sz="2000" dirty="0" smtClean="0"/>
              <a:t>- </a:t>
            </a:r>
            <a:r>
              <a:rPr lang="fr-FR" sz="2000" dirty="0"/>
              <a:t>12h </a:t>
            </a:r>
            <a:r>
              <a:rPr lang="fr-FR" sz="2000" dirty="0" err="1"/>
              <a:t>translating</a:t>
            </a:r>
            <a:endParaRPr lang="fr-FR" sz="2000" dirty="0"/>
          </a:p>
          <a:p>
            <a:r>
              <a:rPr lang="fr-FR" sz="2000" dirty="0" smtClean="0"/>
              <a:t>- </a:t>
            </a:r>
            <a:r>
              <a:rPr lang="fr-FR" sz="2000" dirty="0" err="1"/>
              <a:t>revision</a:t>
            </a:r>
            <a:endParaRPr lang="fr-FR" sz="2000" dirty="0"/>
          </a:p>
          <a:p>
            <a:endParaRPr lang="fr-FR" sz="2000" b="1" dirty="0">
              <a:solidFill>
                <a:schemeClr val="accent2"/>
              </a:solidFill>
            </a:endParaRPr>
          </a:p>
          <a:p>
            <a:pPr rtl="0"/>
            <a:endParaRPr lang="fr-FR" sz="2000" dirty="0"/>
          </a:p>
          <a:p>
            <a:pPr rtl="0"/>
            <a:endParaRPr lang="fr-FR" dirty="0" smtClean="0"/>
          </a:p>
          <a:p>
            <a:pPr rtl="0"/>
            <a:endParaRPr lang="fr-FR" dirty="0"/>
          </a:p>
        </p:txBody>
      </p:sp>
      <p:sp>
        <p:nvSpPr>
          <p:cNvPr id="3" name="Espace réservé pour une image  2"/>
          <p:cNvSpPr>
            <a:spLocks noGrp="1"/>
          </p:cNvSpPr>
          <p:nvPr>
            <p:ph type="pic" idx="1"/>
          </p:nvPr>
        </p:nvSpPr>
        <p:spPr/>
      </p:sp>
      <p:pic>
        <p:nvPicPr>
          <p:cNvPr id="1028" name="Picture 4" descr="'Apprentissage Profond, version française de Deep learning, arrive en libr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28874"/>
            <a:ext cx="58293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a:t>W</a:t>
            </a:r>
            <a:r>
              <a:rPr lang="en-GB" sz="3200" dirty="0" smtClean="0"/>
              <a:t>hen prices go wild</a:t>
            </a:r>
            <a:endParaRPr lang="en-GB" sz="3200" dirty="0"/>
          </a:p>
        </p:txBody>
      </p:sp>
      <p:sp>
        <p:nvSpPr>
          <p:cNvPr id="3" name="Espace réservé du contenu 2"/>
          <p:cNvSpPr>
            <a:spLocks noGrp="1"/>
          </p:cNvSpPr>
          <p:nvPr>
            <p:ph sz="half" idx="1"/>
          </p:nvPr>
        </p:nvSpPr>
        <p:spPr/>
        <p:txBody>
          <a:bodyPr/>
          <a:lstStyle/>
          <a:p>
            <a:endParaRPr lang="en-GB" dirty="0" smtClean="0"/>
          </a:p>
          <a:p>
            <a:endParaRPr lang="en-GB" dirty="0" smtClean="0"/>
          </a:p>
          <a:p>
            <a:endParaRPr lang="en-GB" i="1" dirty="0" smtClean="0"/>
          </a:p>
          <a:p>
            <a:endParaRPr lang="en-GB" i="1" dirty="0"/>
          </a:p>
          <a:p>
            <a:r>
              <a:rPr lang="en-GB" sz="1800" dirty="0" smtClean="0"/>
              <a:t>Report </a:t>
            </a:r>
            <a:r>
              <a:rPr lang="en-GB" sz="1800" dirty="0"/>
              <a:t>on NMT by </a:t>
            </a:r>
            <a:r>
              <a:rPr lang="en-GB" sz="1800" dirty="0" err="1" smtClean="0"/>
              <a:t>Slator</a:t>
            </a:r>
            <a:r>
              <a:rPr lang="en-GB" sz="1800" dirty="0" smtClean="0"/>
              <a:t> (30p) </a:t>
            </a:r>
            <a:r>
              <a:rPr lang="en-GB" sz="1800" dirty="0"/>
              <a:t>: 85 $</a:t>
            </a:r>
          </a:p>
          <a:p>
            <a:r>
              <a:rPr lang="en-GB" sz="1800" dirty="0" smtClean="0"/>
              <a:t>200K : </a:t>
            </a:r>
            <a:r>
              <a:rPr lang="en-GB" sz="1800" dirty="0"/>
              <a:t>a customized NMT solution for a French public </a:t>
            </a:r>
            <a:r>
              <a:rPr lang="en-GB" sz="1800" dirty="0" smtClean="0"/>
              <a:t>body</a:t>
            </a:r>
          </a:p>
          <a:p>
            <a:r>
              <a:rPr lang="en-GB" sz="1800" dirty="0" err="1"/>
              <a:t>Textmaster</a:t>
            </a:r>
            <a:r>
              <a:rPr lang="en-GB" sz="1800" dirty="0"/>
              <a:t> starting at 0,06€ per word</a:t>
            </a:r>
          </a:p>
          <a:p>
            <a:r>
              <a:rPr lang="en-GB" sz="1800" dirty="0" smtClean="0"/>
              <a:t>Freemium : free + subscription</a:t>
            </a:r>
            <a:endParaRPr lang="en-GB" sz="1800" dirty="0"/>
          </a:p>
          <a:p>
            <a:endParaRPr lang="en-GB" dirty="0"/>
          </a:p>
        </p:txBody>
      </p:sp>
      <p:sp>
        <p:nvSpPr>
          <p:cNvPr id="4" name="Espace réservé du contenu 3"/>
          <p:cNvSpPr>
            <a:spLocks noGrp="1"/>
          </p:cNvSpPr>
          <p:nvPr>
            <p:ph sz="half" idx="2"/>
          </p:nvPr>
        </p:nvSpPr>
        <p:spPr/>
        <p:txBody>
          <a:bodyPr/>
          <a:lstStyle/>
          <a:p>
            <a:endParaRPr lang="en-GB" dirty="0" smtClean="0"/>
          </a:p>
          <a:p>
            <a:endParaRPr lang="en-GB" dirty="0"/>
          </a:p>
          <a:p>
            <a:endParaRPr lang="en-GB" dirty="0" smtClean="0"/>
          </a:p>
          <a:p>
            <a:endParaRPr lang="en-GB" dirty="0"/>
          </a:p>
        </p:txBody>
      </p:sp>
      <p:sp>
        <p:nvSpPr>
          <p:cNvPr id="5" name="Flèche vers le bas 4"/>
          <p:cNvSpPr/>
          <p:nvPr/>
        </p:nvSpPr>
        <p:spPr>
          <a:xfrm>
            <a:off x="3891534" y="17840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èche vers le haut 5"/>
          <p:cNvSpPr/>
          <p:nvPr/>
        </p:nvSpPr>
        <p:spPr>
          <a:xfrm>
            <a:off x="3077718" y="17840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960" y="1784096"/>
            <a:ext cx="5425440" cy="3981704"/>
          </a:xfrm>
          <a:prstGeom prst="rect">
            <a:avLst/>
          </a:prstGeom>
        </p:spPr>
      </p:pic>
    </p:spTree>
    <p:extLst>
      <p:ext uri="{BB962C8B-B14F-4D97-AF65-F5344CB8AC3E}">
        <p14:creationId xmlns:p14="http://schemas.microsoft.com/office/powerpoint/2010/main" val="30331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 </a:t>
            </a:r>
            <a:r>
              <a:rPr lang="en-GB" sz="3200" dirty="0" smtClean="0"/>
              <a:t>A power struggle between the US and China</a:t>
            </a:r>
            <a:endParaRPr lang="en-GB" sz="3200" dirty="0"/>
          </a:p>
        </p:txBody>
      </p:sp>
      <p:sp>
        <p:nvSpPr>
          <p:cNvPr id="4" name="Espace réservé du contenu 3"/>
          <p:cNvSpPr>
            <a:spLocks noGrp="1"/>
          </p:cNvSpPr>
          <p:nvPr>
            <p:ph sz="half" idx="1"/>
          </p:nvPr>
        </p:nvSpPr>
        <p:spPr>
          <a:xfrm>
            <a:off x="1104900" y="1993900"/>
            <a:ext cx="4914900" cy="3274615"/>
          </a:xfrm>
        </p:spPr>
        <p:txBody>
          <a:bodyPr>
            <a:normAutofit lnSpcReduction="10000"/>
          </a:bodyPr>
          <a:lstStyle/>
          <a:p>
            <a:pPr marL="0" indent="0">
              <a:buNone/>
            </a:pPr>
            <a:r>
              <a:rPr lang="en-GB" i="1" dirty="0" smtClean="0"/>
              <a:t>% of research articles on NMT published in 2017 (sample of the 50 most relevant on Google Scholar)</a:t>
            </a:r>
          </a:p>
          <a:p>
            <a:endParaRPr lang="en-GB" dirty="0"/>
          </a:p>
          <a:p>
            <a:r>
              <a:rPr lang="en-GB" dirty="0" err="1" smtClean="0"/>
              <a:t>Anglo-saxon</a:t>
            </a:r>
            <a:r>
              <a:rPr lang="en-GB" dirty="0" smtClean="0"/>
              <a:t> institutions: </a:t>
            </a:r>
            <a:r>
              <a:rPr lang="en-GB" dirty="0"/>
              <a:t>46 %</a:t>
            </a:r>
            <a:r>
              <a:rPr lang="en-GB" dirty="0" smtClean="0"/>
              <a:t> (24% USA)</a:t>
            </a:r>
          </a:p>
          <a:p>
            <a:r>
              <a:rPr lang="en-GB" dirty="0" smtClean="0"/>
              <a:t>Asian institutions: </a:t>
            </a:r>
            <a:r>
              <a:rPr lang="en-GB" dirty="0"/>
              <a:t>30% </a:t>
            </a:r>
            <a:r>
              <a:rPr lang="en-GB" dirty="0" smtClean="0"/>
              <a:t>(20% China)</a:t>
            </a:r>
          </a:p>
          <a:p>
            <a:r>
              <a:rPr lang="en-GB" dirty="0" smtClean="0"/>
              <a:t>40% </a:t>
            </a:r>
            <a:r>
              <a:rPr lang="en-GB" dirty="0"/>
              <a:t> </a:t>
            </a:r>
            <a:r>
              <a:rPr lang="en-GB" dirty="0" smtClean="0"/>
              <a:t>are corporate-produced or financed</a:t>
            </a:r>
            <a:endParaRPr lang="en-GB" dirty="0"/>
          </a:p>
        </p:txBody>
      </p:sp>
      <p:pic>
        <p:nvPicPr>
          <p:cNvPr id="3074" name="Picture 2" descr="ésultat de recherche d'images pour &quot;The Economist cover US China&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993900"/>
            <a:ext cx="5067300" cy="327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en-GB" sz="3200" dirty="0" smtClean="0"/>
              <a:t>Translator’s agency?</a:t>
            </a:r>
            <a:endParaRPr lang="en-GB" sz="3200" dirty="0"/>
          </a:p>
        </p:txBody>
      </p:sp>
      <p:sp>
        <p:nvSpPr>
          <p:cNvPr id="6" name="Espace réservé du contenu 5"/>
          <p:cNvSpPr>
            <a:spLocks noGrp="1"/>
          </p:cNvSpPr>
          <p:nvPr>
            <p:ph sz="half" idx="1"/>
          </p:nvPr>
        </p:nvSpPr>
        <p:spPr>
          <a:xfrm>
            <a:off x="850900" y="2108200"/>
            <a:ext cx="4724400" cy="4063999"/>
          </a:xfrm>
        </p:spPr>
        <p:txBody>
          <a:bodyPr>
            <a:normAutofit/>
          </a:bodyPr>
          <a:lstStyle/>
          <a:p>
            <a:r>
              <a:rPr lang="en-GB" sz="2400" dirty="0" err="1" smtClean="0"/>
              <a:t>Peopleware</a:t>
            </a:r>
            <a:endParaRPr lang="en-GB" sz="2400" dirty="0"/>
          </a:p>
          <a:p>
            <a:endParaRPr lang="en-GB" sz="2400" dirty="0"/>
          </a:p>
          <a:p>
            <a:r>
              <a:rPr lang="en-GB" sz="2400" dirty="0" smtClean="0"/>
              <a:t>In /on /out of the loop</a:t>
            </a:r>
          </a:p>
        </p:txBody>
      </p:sp>
      <p:sp>
        <p:nvSpPr>
          <p:cNvPr id="2" name="Espace réservé du contenu 1"/>
          <p:cNvSpPr>
            <a:spLocks noGrp="1"/>
          </p:cNvSpPr>
          <p:nvPr>
            <p:ph sz="half" idx="2"/>
          </p:nvPr>
        </p:nvSpPr>
        <p:spPr/>
        <p:txBody>
          <a:bodyPr/>
          <a:lstStyle/>
          <a:p>
            <a:endParaRPr lang="en-GB" dirty="0"/>
          </a:p>
        </p:txBody>
      </p:sp>
      <p:pic>
        <p:nvPicPr>
          <p:cNvPr id="2050" name="Picture 2" descr="ésultat de recherche d'images pour &quot;peoplewa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732" y="1600200"/>
            <a:ext cx="527685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0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en-GB" sz="3200" dirty="0" smtClean="0"/>
              <a:t>The institutional gap</a:t>
            </a:r>
            <a:endParaRPr lang="en-GB" sz="3200" dirty="0"/>
          </a:p>
        </p:txBody>
      </p:sp>
      <p:sp>
        <p:nvSpPr>
          <p:cNvPr id="8" name="Espace réservé du texte 7"/>
          <p:cNvSpPr>
            <a:spLocks noGrp="1"/>
          </p:cNvSpPr>
          <p:nvPr>
            <p:ph type="body" idx="1"/>
          </p:nvPr>
        </p:nvSpPr>
        <p:spPr/>
        <p:txBody>
          <a:bodyPr>
            <a:normAutofit/>
          </a:bodyPr>
          <a:lstStyle/>
          <a:p>
            <a:r>
              <a:rPr lang="en-GB" sz="3200" dirty="0" smtClean="0">
                <a:solidFill>
                  <a:schemeClr val="accent3">
                    <a:lumMod val="60000"/>
                    <a:lumOff val="40000"/>
                  </a:schemeClr>
                </a:solidFill>
              </a:rPr>
              <a:t>Sciences</a:t>
            </a:r>
            <a:endParaRPr lang="en-GB" sz="3200" dirty="0">
              <a:solidFill>
                <a:schemeClr val="accent3">
                  <a:lumMod val="60000"/>
                  <a:lumOff val="40000"/>
                </a:schemeClr>
              </a:solidFill>
            </a:endParaRPr>
          </a:p>
        </p:txBody>
      </p:sp>
      <p:sp>
        <p:nvSpPr>
          <p:cNvPr id="6" name="Espace réservé du contenu 5"/>
          <p:cNvSpPr>
            <a:spLocks noGrp="1"/>
          </p:cNvSpPr>
          <p:nvPr>
            <p:ph sz="half" idx="2"/>
          </p:nvPr>
        </p:nvSpPr>
        <p:spPr>
          <a:xfrm>
            <a:off x="1104900" y="3073400"/>
            <a:ext cx="4919472" cy="3098800"/>
          </a:xfrm>
        </p:spPr>
        <p:txBody>
          <a:bodyPr/>
          <a:lstStyle/>
          <a:p>
            <a:r>
              <a:rPr lang="en-GB" dirty="0" smtClean="0">
                <a:solidFill>
                  <a:schemeClr val="accent3">
                    <a:lumMod val="60000"/>
                    <a:lumOff val="40000"/>
                  </a:schemeClr>
                </a:solidFill>
              </a:rPr>
              <a:t>Computational linguistics, Computer science and engineering, Mathematics, physics, A.I.</a:t>
            </a:r>
          </a:p>
          <a:p>
            <a:endParaRPr lang="en-GB" dirty="0">
              <a:solidFill>
                <a:schemeClr val="accent3">
                  <a:lumMod val="60000"/>
                  <a:lumOff val="40000"/>
                </a:schemeClr>
              </a:solidFill>
            </a:endParaRPr>
          </a:p>
          <a:p>
            <a:pPr>
              <a:buFont typeface="Wingdings" charset="2"/>
              <a:buChar char="Ø"/>
            </a:pPr>
            <a:r>
              <a:rPr lang="en-GB" b="1" dirty="0" smtClean="0">
                <a:solidFill>
                  <a:schemeClr val="accent3">
                    <a:lumMod val="60000"/>
                    <a:lumOff val="40000"/>
                  </a:schemeClr>
                </a:solidFill>
              </a:rPr>
              <a:t>SOLVING PROBLEMS, DESIGNING TOOLS</a:t>
            </a:r>
            <a:endParaRPr lang="en-GB" b="1" dirty="0">
              <a:solidFill>
                <a:schemeClr val="accent3">
                  <a:lumMod val="60000"/>
                  <a:lumOff val="40000"/>
                </a:schemeClr>
              </a:solidFill>
            </a:endParaRPr>
          </a:p>
        </p:txBody>
      </p:sp>
      <p:sp>
        <p:nvSpPr>
          <p:cNvPr id="9" name="Espace réservé du texte 8"/>
          <p:cNvSpPr>
            <a:spLocks noGrp="1"/>
          </p:cNvSpPr>
          <p:nvPr>
            <p:ph type="body" sz="quarter" idx="3"/>
          </p:nvPr>
        </p:nvSpPr>
        <p:spPr/>
        <p:txBody>
          <a:bodyPr>
            <a:normAutofit/>
          </a:bodyPr>
          <a:lstStyle/>
          <a:p>
            <a:r>
              <a:rPr lang="en-GB" sz="3200" dirty="0" smtClean="0">
                <a:solidFill>
                  <a:schemeClr val="bg2">
                    <a:lumMod val="25000"/>
                  </a:schemeClr>
                </a:solidFill>
              </a:rPr>
              <a:t>Humanities</a:t>
            </a:r>
            <a:endParaRPr lang="en-GB" sz="3200" dirty="0">
              <a:solidFill>
                <a:schemeClr val="bg2">
                  <a:lumMod val="25000"/>
                </a:schemeClr>
              </a:solidFill>
            </a:endParaRPr>
          </a:p>
        </p:txBody>
      </p:sp>
      <p:sp>
        <p:nvSpPr>
          <p:cNvPr id="7" name="Espace réservé du contenu 6"/>
          <p:cNvSpPr>
            <a:spLocks noGrp="1"/>
          </p:cNvSpPr>
          <p:nvPr>
            <p:ph sz="quarter" idx="4"/>
          </p:nvPr>
        </p:nvSpPr>
        <p:spPr>
          <a:xfrm>
            <a:off x="6166110" y="3073400"/>
            <a:ext cx="4919472" cy="3098800"/>
          </a:xfrm>
        </p:spPr>
        <p:txBody>
          <a:bodyPr/>
          <a:lstStyle/>
          <a:p>
            <a:r>
              <a:rPr lang="en-GB" dirty="0" smtClean="0">
                <a:solidFill>
                  <a:schemeClr val="bg2">
                    <a:lumMod val="25000"/>
                  </a:schemeClr>
                </a:solidFill>
              </a:rPr>
              <a:t>Comparative and World Literature, National literatures and Translation Studies</a:t>
            </a:r>
          </a:p>
          <a:p>
            <a:endParaRPr lang="en-GB" dirty="0" smtClean="0">
              <a:solidFill>
                <a:schemeClr val="bg2">
                  <a:lumMod val="25000"/>
                </a:schemeClr>
              </a:solidFill>
            </a:endParaRPr>
          </a:p>
          <a:p>
            <a:pPr>
              <a:buFont typeface="Wingdings" charset="2"/>
              <a:buChar char="Ø"/>
            </a:pPr>
            <a:r>
              <a:rPr lang="en-GB" b="1" dirty="0" smtClean="0">
                <a:solidFill>
                  <a:schemeClr val="bg2">
                    <a:lumMod val="25000"/>
                  </a:schemeClr>
                </a:solidFill>
              </a:rPr>
              <a:t>UNCOVERING COMPLEXITIES</a:t>
            </a:r>
            <a:endParaRPr lang="en-GB" b="1" dirty="0">
              <a:solidFill>
                <a:schemeClr val="bg2">
                  <a:lumMod val="25000"/>
                </a:schemeClr>
              </a:solidFill>
            </a:endParaRPr>
          </a:p>
        </p:txBody>
      </p:sp>
    </p:spTree>
    <p:extLst>
      <p:ext uri="{BB962C8B-B14F-4D97-AF65-F5344CB8AC3E}">
        <p14:creationId xmlns:p14="http://schemas.microsoft.com/office/powerpoint/2010/main" val="79314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en-GB" sz="3200" dirty="0" smtClean="0"/>
              <a:t>Differing institutions, differing narratives</a:t>
            </a:r>
            <a:endParaRPr lang="en-GB" sz="3200" dirty="0"/>
          </a:p>
        </p:txBody>
      </p:sp>
      <p:sp>
        <p:nvSpPr>
          <p:cNvPr id="8" name="Espace réservé du texte 7"/>
          <p:cNvSpPr>
            <a:spLocks noGrp="1"/>
          </p:cNvSpPr>
          <p:nvPr>
            <p:ph type="body" idx="1"/>
          </p:nvPr>
        </p:nvSpPr>
        <p:spPr/>
        <p:txBody>
          <a:bodyPr>
            <a:normAutofit/>
          </a:bodyPr>
          <a:lstStyle/>
          <a:p>
            <a:r>
              <a:rPr lang="en-GB" sz="3600" dirty="0" smtClean="0">
                <a:solidFill>
                  <a:schemeClr val="accent3">
                    <a:lumMod val="60000"/>
                    <a:lumOff val="40000"/>
                  </a:schemeClr>
                </a:solidFill>
              </a:rPr>
              <a:t>ergon</a:t>
            </a:r>
            <a:endParaRPr lang="en-GB" sz="3600" dirty="0">
              <a:solidFill>
                <a:schemeClr val="accent3">
                  <a:lumMod val="60000"/>
                  <a:lumOff val="40000"/>
                </a:schemeClr>
              </a:solidFill>
            </a:endParaRPr>
          </a:p>
        </p:txBody>
      </p:sp>
      <p:sp>
        <p:nvSpPr>
          <p:cNvPr id="6" name="Espace réservé du contenu 5"/>
          <p:cNvSpPr>
            <a:spLocks noGrp="1"/>
          </p:cNvSpPr>
          <p:nvPr>
            <p:ph sz="half" idx="2"/>
          </p:nvPr>
        </p:nvSpPr>
        <p:spPr>
          <a:xfrm>
            <a:off x="1104900" y="3073400"/>
            <a:ext cx="4919472" cy="3098800"/>
          </a:xfrm>
        </p:spPr>
        <p:txBody>
          <a:bodyPr/>
          <a:lstStyle/>
          <a:p>
            <a:r>
              <a:rPr lang="en-GB" dirty="0" smtClean="0">
                <a:solidFill>
                  <a:schemeClr val="accent3">
                    <a:lumMod val="60000"/>
                    <a:lumOff val="40000"/>
                  </a:schemeClr>
                </a:solidFill>
              </a:rPr>
              <a:t>Circulation of agile content</a:t>
            </a:r>
          </a:p>
          <a:p>
            <a:r>
              <a:rPr lang="en-GB" dirty="0" smtClean="0">
                <a:solidFill>
                  <a:schemeClr val="accent3">
                    <a:lumMod val="60000"/>
                    <a:lumOff val="40000"/>
                  </a:schemeClr>
                </a:solidFill>
              </a:rPr>
              <a:t>Multimodal data</a:t>
            </a:r>
          </a:p>
          <a:p>
            <a:r>
              <a:rPr lang="fr-FR" dirty="0" err="1" smtClean="0">
                <a:solidFill>
                  <a:schemeClr val="accent3">
                    <a:lumMod val="60000"/>
                    <a:lumOff val="40000"/>
                  </a:schemeClr>
                </a:solidFill>
              </a:rPr>
              <a:t>Language</a:t>
            </a:r>
            <a:r>
              <a:rPr lang="fr-FR" dirty="0" smtClean="0">
                <a:solidFill>
                  <a:schemeClr val="accent3">
                    <a:lumMod val="60000"/>
                    <a:lumOff val="40000"/>
                  </a:schemeClr>
                </a:solidFill>
              </a:rPr>
              <a:t> </a:t>
            </a:r>
            <a:r>
              <a:rPr lang="fr-FR" dirty="0" err="1" smtClean="0">
                <a:solidFill>
                  <a:schemeClr val="accent3">
                    <a:lumMod val="60000"/>
                    <a:lumOff val="40000"/>
                  </a:schemeClr>
                </a:solidFill>
              </a:rPr>
              <a:t>processing</a:t>
            </a:r>
            <a:r>
              <a:rPr lang="fr-FR" dirty="0" smtClean="0">
                <a:solidFill>
                  <a:schemeClr val="accent3">
                    <a:lumMod val="60000"/>
                    <a:lumOff val="40000"/>
                  </a:schemeClr>
                </a:solidFill>
              </a:rPr>
              <a:t> technologies</a:t>
            </a:r>
            <a:endParaRPr lang="en-GB" dirty="0">
              <a:solidFill>
                <a:schemeClr val="accent3">
                  <a:lumMod val="60000"/>
                  <a:lumOff val="40000"/>
                </a:schemeClr>
              </a:solidFill>
            </a:endParaRPr>
          </a:p>
        </p:txBody>
      </p:sp>
      <p:sp>
        <p:nvSpPr>
          <p:cNvPr id="9" name="Espace réservé du texte 8"/>
          <p:cNvSpPr>
            <a:spLocks noGrp="1"/>
          </p:cNvSpPr>
          <p:nvPr>
            <p:ph type="body" sz="quarter" idx="3"/>
          </p:nvPr>
        </p:nvSpPr>
        <p:spPr/>
        <p:txBody>
          <a:bodyPr/>
          <a:lstStyle/>
          <a:p>
            <a:r>
              <a:rPr lang="en-GB" sz="3600" dirty="0" err="1" smtClean="0">
                <a:solidFill>
                  <a:schemeClr val="bg2">
                    <a:lumMod val="25000"/>
                  </a:schemeClr>
                </a:solidFill>
              </a:rPr>
              <a:t>energeia</a:t>
            </a:r>
            <a:endParaRPr lang="en-GB" sz="3600" dirty="0">
              <a:solidFill>
                <a:schemeClr val="bg2">
                  <a:lumMod val="25000"/>
                </a:schemeClr>
              </a:solidFill>
            </a:endParaRPr>
          </a:p>
        </p:txBody>
      </p:sp>
      <p:sp>
        <p:nvSpPr>
          <p:cNvPr id="7" name="Espace réservé du contenu 6"/>
          <p:cNvSpPr>
            <a:spLocks noGrp="1"/>
          </p:cNvSpPr>
          <p:nvPr>
            <p:ph sz="quarter" idx="4"/>
          </p:nvPr>
        </p:nvSpPr>
        <p:spPr>
          <a:xfrm>
            <a:off x="6166110" y="3073400"/>
            <a:ext cx="4919472" cy="3098800"/>
          </a:xfrm>
        </p:spPr>
        <p:txBody>
          <a:bodyPr/>
          <a:lstStyle/>
          <a:p>
            <a:r>
              <a:rPr lang="en-GB" dirty="0" smtClean="0">
                <a:solidFill>
                  <a:schemeClr val="bg2">
                    <a:lumMod val="25000"/>
                  </a:schemeClr>
                </a:solidFill>
              </a:rPr>
              <a:t>Text Hermeneutics</a:t>
            </a:r>
          </a:p>
          <a:p>
            <a:r>
              <a:rPr lang="en-GB" dirty="0" smtClean="0">
                <a:solidFill>
                  <a:schemeClr val="bg2">
                    <a:lumMod val="25000"/>
                  </a:schemeClr>
                </a:solidFill>
              </a:rPr>
              <a:t>Creative practice</a:t>
            </a:r>
          </a:p>
          <a:p>
            <a:r>
              <a:rPr lang="en-GB" dirty="0" smtClean="0">
                <a:solidFill>
                  <a:schemeClr val="bg2">
                    <a:lumMod val="25000"/>
                  </a:schemeClr>
                </a:solidFill>
              </a:rPr>
              <a:t>Philology</a:t>
            </a:r>
            <a:endParaRPr lang="en-GB" dirty="0">
              <a:solidFill>
                <a:schemeClr val="bg2">
                  <a:lumMod val="25000"/>
                </a:schemeClr>
              </a:solidFill>
            </a:endParaRPr>
          </a:p>
        </p:txBody>
      </p:sp>
    </p:spTree>
    <p:extLst>
      <p:ext uri="{BB962C8B-B14F-4D97-AF65-F5344CB8AC3E}">
        <p14:creationId xmlns:p14="http://schemas.microsoft.com/office/powerpoint/2010/main" val="123327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Underlying Myths: the Weight of the Bible</a:t>
            </a:r>
            <a:endParaRPr lang="en-GB" sz="3200" dirty="0"/>
          </a:p>
        </p:txBody>
      </p:sp>
      <p:sp>
        <p:nvSpPr>
          <p:cNvPr id="4" name="Espace réservé du contenu 3"/>
          <p:cNvSpPr>
            <a:spLocks noGrp="1"/>
          </p:cNvSpPr>
          <p:nvPr>
            <p:ph sz="half" idx="1"/>
          </p:nvPr>
        </p:nvSpPr>
        <p:spPr>
          <a:xfrm>
            <a:off x="1104900" y="2043112"/>
            <a:ext cx="4826000" cy="4129087"/>
          </a:xfrm>
        </p:spPr>
        <p:txBody>
          <a:bodyPr/>
          <a:lstStyle/>
          <a:p>
            <a:r>
              <a:rPr lang="en-GB" dirty="0" smtClean="0"/>
              <a:t>BABEL as a punishment</a:t>
            </a:r>
            <a:endParaRPr lang="en-GB" dirty="0"/>
          </a:p>
          <a:p>
            <a:r>
              <a:rPr lang="en-GB" dirty="0" smtClean="0"/>
              <a:t>PENTECOST as a ideal</a:t>
            </a:r>
          </a:p>
          <a:p>
            <a:endParaRPr lang="en-GB" dirty="0"/>
          </a:p>
          <a:p>
            <a:pPr marL="0" indent="0">
              <a:buNone/>
            </a:pPr>
            <a:r>
              <a:rPr lang="en-GB" dirty="0" smtClean="0"/>
              <a:t>Language differences should be invisible and are not considered “safety-critical” (unlike health, crime, transportation).</a:t>
            </a:r>
          </a:p>
        </p:txBody>
      </p:sp>
      <p:pic>
        <p:nvPicPr>
          <p:cNvPr id="1026" name="Picture 2" descr="ésultat de recherche d'images pour &quot;pentecôt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43112"/>
            <a:ext cx="49149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ttérature académique 16: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71_TF03431380_TF03431380.potx" id="{3EB80C2F-3DBD-42BA-8FFE-45D13301C271}" vid="{18AA12EE-0616-4C76-8CBB-BEAD487DA71A}"/>
    </a:ext>
  </a:extLst>
</a:theme>
</file>

<file path=ppt/theme/theme2.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académique avec rayures et ruban (grand écran)</Template>
  <TotalTime>0</TotalTime>
  <Words>415</Words>
  <Application>Microsoft Macintosh PowerPoint</Application>
  <PresentationFormat>Grand écran</PresentationFormat>
  <Paragraphs>84</Paragraphs>
  <Slides>15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Euphemia</vt:lpstr>
      <vt:lpstr>Plantagenet Cherokee</vt:lpstr>
      <vt:lpstr>Wingdings</vt:lpstr>
      <vt:lpstr>Arial</vt:lpstr>
      <vt:lpstr>Littérature académique 16:9</vt:lpstr>
      <vt:lpstr>Translation as commodity or commons?</vt:lpstr>
      <vt:lpstr>NMT everywhere</vt:lpstr>
      <vt:lpstr> Inside the black box of automated publishing</vt:lpstr>
      <vt:lpstr>When prices go wild</vt:lpstr>
      <vt:lpstr> A power struggle between the US and China</vt:lpstr>
      <vt:lpstr>Translator’s agency?</vt:lpstr>
      <vt:lpstr>The institutional gap</vt:lpstr>
      <vt:lpstr>Differing institutions, differing narratives</vt:lpstr>
      <vt:lpstr>Underlying Myths: the Weight of the Bible</vt:lpstr>
      <vt:lpstr>Language matters  Marcello Vitali-Rosati: eco-systems Yves Citton:  homogeneisation of attention, value of diversity, premediations Karen Barad: the notion of mattering  Hess &amp; Orstrom : knowledge as a commons  </vt:lpstr>
      <vt:lpstr>Commodity or commons ? The partnership on AI</vt:lpstr>
      <vt:lpstr>Commodity or Commons? the EU  Directive “Language Equality In The Digital Age”, Sept 11, 2018 Directive “Copyright In The Digital Single Market”, Sept 12, 2018 General Data Protection Regulation, enforced May 2018 </vt:lpstr>
      <vt:lpstr>The commons : a hotbed of ideas</vt:lpstr>
      <vt:lpstr>Regulation suggestions</vt:lpstr>
      <vt:lpstr> Thank you for your attention          Claire.Larsonneur@univ-paris8.fr Academia.edu, Researchgate, LinkedIn, EA 1569  </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 larsonneur</dc:creator>
  <cp:lastModifiedBy/>
  <cp:revision>1</cp:revision>
  <dcterms:created xsi:type="dcterms:W3CDTF">2018-12-10T14:33:16Z</dcterms:created>
  <dcterms:modified xsi:type="dcterms:W3CDTF">2019-03-13T12:55:30Z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